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8" r:id="rId3"/>
    <p:sldId id="260" r:id="rId4"/>
    <p:sldId id="262" r:id="rId5"/>
    <p:sldId id="279" r:id="rId6"/>
  </p:sldIdLst>
  <p:sldSz cx="12192000" cy="6858000"/>
  <p:notesSz cx="6858000" cy="9144000"/>
  <p:embeddedFontLst>
    <p:embeddedFont>
      <p:font typeface="Lato" panose="020F0502020204030203" pitchFamily="34" charset="0"/>
      <p:regular r:id="rId8"/>
      <p:bold r:id="rId9"/>
      <p:italic r:id="rId10"/>
      <p:boldItalic r:id="rId11"/>
    </p:embeddedFont>
    <p:embeddedFont>
      <p:font typeface="Poppins" panose="00000500000000000000" pitchFamily="2" charset="-18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27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5061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/>
        </p:nvSpPr>
        <p:spPr>
          <a:xfrm>
            <a:off x="695325" y="2045940"/>
            <a:ext cx="10801350" cy="807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5250" b="1" i="0" u="none" strike="noStrike" cap="none" dirty="0">
                <a:solidFill>
                  <a:schemeClr val="accent1">
                    <a:lumMod val="7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Gyógyszer-piaci KICK-OFF</a:t>
            </a:r>
            <a:endParaRPr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Google Shape;87;p13">
            <a:extLst>
              <a:ext uri="{FF2B5EF4-FFF2-40B4-BE49-F238E27FC236}">
                <a16:creationId xmlns:a16="http://schemas.microsoft.com/office/drawing/2014/main" id="{A7F4A14A-BFE1-4CB8-AD64-47C72023DC49}"/>
              </a:ext>
            </a:extLst>
          </p:cNvPr>
          <p:cNvSpPr txBox="1"/>
          <p:nvPr/>
        </p:nvSpPr>
        <p:spPr>
          <a:xfrm>
            <a:off x="952500" y="4687513"/>
            <a:ext cx="10287000" cy="1181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400" b="0" i="0" u="none" strike="noStrike" cap="none" dirty="0">
                <a:solidFill>
                  <a:schemeClr val="accent1">
                    <a:lumMod val="75000"/>
                  </a:schemeClr>
                </a:solidFill>
                <a:latin typeface="Lato"/>
                <a:ea typeface="Lato"/>
                <a:cs typeface="Lato"/>
                <a:sym typeface="Lato"/>
              </a:rPr>
              <a:t>Karsay Ákos </a:t>
            </a:r>
          </a:p>
          <a:p>
            <a:pPr marL="0" marR="0" lvl="0" indent="0" algn="ctr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400" b="0" i="0" u="none" strike="noStrike" cap="none" dirty="0">
                <a:solidFill>
                  <a:schemeClr val="accent1">
                    <a:lumMod val="75000"/>
                  </a:schemeClr>
                </a:solidFill>
                <a:latin typeface="Lato"/>
                <a:ea typeface="Lato"/>
                <a:cs typeface="Lato"/>
                <a:sym typeface="Lato"/>
              </a:rPr>
              <a:t>Egészségügyi szakdiplomata, Brüsszel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/>
        </p:nvSpPr>
        <p:spPr>
          <a:xfrm>
            <a:off x="725198" y="1637420"/>
            <a:ext cx="10058400" cy="4308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EÜ 70 1. pont felbontásra került 3 csoportra: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hu-HU" sz="2000" dirty="0">
                <a:effectLst/>
                <a:latin typeface="+mn-lt"/>
                <a:ea typeface="Calibri" panose="020F0502020204030204" pitchFamily="34" charset="0"/>
              </a:rPr>
              <a:t>Normatív 55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hu-HU" sz="2000" dirty="0">
                <a:effectLst/>
                <a:latin typeface="+mn-lt"/>
                <a:ea typeface="Calibri" panose="020F0502020204030204" pitchFamily="34" charset="0"/>
              </a:rPr>
              <a:t>EÜ 70 1/a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hu-HU" sz="2000" dirty="0">
                <a:effectLst/>
                <a:latin typeface="+mn-lt"/>
                <a:ea typeface="Calibri" panose="020F0502020204030204" pitchFamily="34" charset="0"/>
              </a:rPr>
              <a:t>EÜ 701/b</a:t>
            </a:r>
          </a:p>
          <a:p>
            <a:pPr algn="just"/>
            <a:r>
              <a:rPr lang="hu-HU" sz="2000" dirty="0">
                <a:effectLst/>
                <a:latin typeface="+mn-lt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hu-HU" sz="2000" u="sng" dirty="0">
                <a:effectLst/>
                <a:latin typeface="+mn-lt"/>
                <a:ea typeface="Times New Roman" panose="02020603050405020304" pitchFamily="18" charset="0"/>
              </a:rPr>
              <a:t>Megszűnt indikációs pont: </a:t>
            </a:r>
            <a:endParaRPr lang="hu-HU" sz="20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2000" i="1" dirty="0">
                <a:effectLst/>
                <a:latin typeface="+mn-lt"/>
                <a:ea typeface="Calibri" panose="020F0502020204030204" pitchFamily="34" charset="0"/>
              </a:rPr>
              <a:t>Dokumentált 2-es típusú cukorbetegségben, amennyiben életmód-terápia és </a:t>
            </a:r>
            <a:r>
              <a:rPr lang="hu-HU" sz="2000" i="1" dirty="0" err="1">
                <a:effectLst/>
                <a:latin typeface="+mn-lt"/>
                <a:ea typeface="Calibri" panose="020F0502020204030204" pitchFamily="34" charset="0"/>
              </a:rPr>
              <a:t>metformin</a:t>
            </a:r>
            <a:r>
              <a:rPr lang="hu-HU" sz="2000" i="1" dirty="0">
                <a:effectLst/>
                <a:latin typeface="+mn-lt"/>
                <a:ea typeface="Calibri" panose="020F0502020204030204" pitchFamily="34" charset="0"/>
              </a:rPr>
              <a:t>-kezelés legalább 3 hónapig tartó alkalmazása ellenére a megfelelő szénhidrátanyagcsere-helyzet (HbA1c&lt;7%) nem volt elérhető, </a:t>
            </a:r>
            <a:r>
              <a:rPr lang="hu-HU" sz="2000" i="1" dirty="0" err="1">
                <a:effectLst/>
                <a:latin typeface="+mn-lt"/>
                <a:ea typeface="Calibri" panose="020F0502020204030204" pitchFamily="34" charset="0"/>
              </a:rPr>
              <a:t>metforminnal</a:t>
            </a:r>
            <a:r>
              <a:rPr lang="hu-HU" sz="2000" i="1" dirty="0">
                <a:effectLst/>
                <a:latin typeface="+mn-lt"/>
                <a:ea typeface="Calibri" panose="020F0502020204030204" pitchFamily="34" charset="0"/>
              </a:rPr>
              <a:t> kombinálva vagy </a:t>
            </a:r>
            <a:r>
              <a:rPr lang="hu-HU" sz="2000" i="1" dirty="0" err="1">
                <a:effectLst/>
                <a:latin typeface="+mn-lt"/>
                <a:ea typeface="Calibri" panose="020F0502020204030204" pitchFamily="34" charset="0"/>
              </a:rPr>
              <a:t>metformin-intolerantia</a:t>
            </a:r>
            <a:r>
              <a:rPr lang="hu-HU" sz="2000" i="1" dirty="0">
                <a:effectLst/>
                <a:latin typeface="+mn-lt"/>
                <a:ea typeface="Calibri" panose="020F0502020204030204" pitchFamily="34" charset="0"/>
              </a:rPr>
              <a:t>, -kontraindikáció esetén </a:t>
            </a:r>
            <a:r>
              <a:rPr lang="hu-HU" sz="2000" i="1" dirty="0" err="1">
                <a:effectLst/>
                <a:latin typeface="+mn-lt"/>
                <a:ea typeface="Calibri" panose="020F0502020204030204" pitchFamily="34" charset="0"/>
              </a:rPr>
              <a:t>szulfonilureával</a:t>
            </a:r>
            <a:r>
              <a:rPr lang="hu-HU" sz="2000" i="1" dirty="0">
                <a:effectLst/>
                <a:latin typeface="+mn-lt"/>
                <a:ea typeface="Calibri" panose="020F0502020204030204" pitchFamily="34" charset="0"/>
              </a:rPr>
              <a:t> kombinálva, kettős/hármas kombinációs kezelés esetén az adott gyógyszer(</a:t>
            </a:r>
            <a:r>
              <a:rPr lang="hu-HU" sz="2000" i="1" dirty="0" err="1">
                <a:effectLst/>
                <a:latin typeface="+mn-lt"/>
                <a:ea typeface="Calibri" panose="020F0502020204030204" pitchFamily="34" charset="0"/>
              </a:rPr>
              <a:t>ek</a:t>
            </a:r>
            <a:r>
              <a:rPr lang="hu-HU" sz="2000" i="1" dirty="0">
                <a:effectLst/>
                <a:latin typeface="+mn-lt"/>
                <a:ea typeface="Calibri" panose="020F0502020204030204" pitchFamily="34" charset="0"/>
              </a:rPr>
              <a:t>) alkalmazási előírásában meghatározott kombinációs lehetőségek szerint. (A kombinációs készítmények önmagukban is megfelelnek a </a:t>
            </a:r>
            <a:r>
              <a:rPr lang="hu-HU" sz="2000" i="1" dirty="0" err="1">
                <a:effectLst/>
                <a:latin typeface="+mn-lt"/>
                <a:ea typeface="Calibri" panose="020F0502020204030204" pitchFamily="34" charset="0"/>
              </a:rPr>
              <a:t>metforminnal</a:t>
            </a:r>
            <a:r>
              <a:rPr lang="hu-HU" sz="2000" i="1" dirty="0">
                <a:effectLst/>
                <a:latin typeface="+mn-lt"/>
                <a:ea typeface="Calibri" panose="020F0502020204030204" pitchFamily="34" charset="0"/>
              </a:rPr>
              <a:t>, illetve a </a:t>
            </a:r>
            <a:r>
              <a:rPr lang="hu-HU" sz="2000" i="1" dirty="0" err="1">
                <a:effectLst/>
                <a:latin typeface="+mn-lt"/>
                <a:ea typeface="Calibri" panose="020F0502020204030204" pitchFamily="34" charset="0"/>
              </a:rPr>
              <a:t>szulfonilureával</a:t>
            </a:r>
            <a:r>
              <a:rPr lang="hu-HU" sz="2000" i="1" dirty="0">
                <a:effectLst/>
                <a:latin typeface="+mn-lt"/>
                <a:ea typeface="Calibri" panose="020F0502020204030204" pitchFamily="34" charset="0"/>
              </a:rPr>
              <a:t> való kombináció feltételének.)</a:t>
            </a:r>
            <a:endParaRPr lang="hu-HU" sz="20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Változás 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1.</a:t>
            </a: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– Diabetológiai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készítmények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(EÜ70</a:t>
            </a: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1.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 txBox="1"/>
          <p:nvPr/>
        </p:nvSpPr>
        <p:spPr>
          <a:xfrm>
            <a:off x="638611" y="1281943"/>
            <a:ext cx="1046841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A </a:t>
            </a:r>
            <a:r>
              <a:rPr lang="en-US" sz="2000" b="0" i="0" u="none" strike="noStrike" cap="none" dirty="0" err="1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háziorvos</a:t>
            </a:r>
            <a:r>
              <a:rPr lang="en-US" sz="2000" b="0" i="0" u="none" strike="noStrike" cap="none" dirty="0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b="0" i="0" u="none" strike="noStrike" cap="none" dirty="0" err="1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törzskönyvi</a:t>
            </a:r>
            <a:r>
              <a:rPr lang="en-US" sz="2000" b="0" i="0" u="none" strike="noStrike" cap="none" dirty="0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b="0" i="0" u="none" strike="noStrike" cap="none" dirty="0" err="1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előírások</a:t>
            </a:r>
            <a:r>
              <a:rPr lang="en-US" sz="2000" b="0" i="0" u="none" strike="noStrike" cap="none" dirty="0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b="0" i="0" u="none" strike="noStrike" cap="none" dirty="0" err="1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mentén</a:t>
            </a:r>
            <a:r>
              <a:rPr lang="en-US" sz="2000" b="0" i="0" u="none" strike="noStrike" cap="none" dirty="0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b="0" i="0" u="none" strike="noStrike" cap="none" dirty="0" err="1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írhatja</a:t>
            </a:r>
            <a:r>
              <a:rPr lang="en-US" sz="2000" b="0" i="0" u="none" strike="noStrike" cap="none" dirty="0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 a dpp4 </a:t>
            </a:r>
            <a:r>
              <a:rPr lang="en-US" sz="2000" b="0" i="0" u="none" strike="noStrike" cap="none" dirty="0" err="1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gátlókat</a:t>
            </a:r>
            <a:r>
              <a:rPr lang="en-US" sz="2000" b="0" i="0" u="none" strike="noStrike" cap="none" dirty="0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 (</a:t>
            </a:r>
            <a:r>
              <a:rPr lang="en-US" sz="2000" b="0" i="0" u="none" strike="noStrike" cap="none" dirty="0" err="1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gliptinek</a:t>
            </a:r>
            <a:r>
              <a:rPr lang="en-US" sz="2000" b="0" i="0" u="none" strike="noStrike" cap="none" dirty="0">
                <a:solidFill>
                  <a:srgbClr val="212121"/>
                </a:solidFill>
                <a:latin typeface="Lato"/>
                <a:ea typeface="Lato"/>
                <a:cs typeface="Lato"/>
                <a:sym typeface="Lato"/>
              </a:rPr>
              <a:t>):</a:t>
            </a:r>
            <a:endParaRPr sz="2000" dirty="0"/>
          </a:p>
        </p:txBody>
      </p:sp>
      <p:sp>
        <p:nvSpPr>
          <p:cNvPr id="136" name="Google Shape;136;p17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Normatív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55</a:t>
            </a:r>
            <a:r>
              <a:rPr lang="hu-HU" sz="3000" b="1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% támogatási kör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bővült</a:t>
            </a:r>
            <a:endParaRPr lang="en-US" dirty="0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3CA608DB-C8FE-44E5-A938-1606CDF2E1B8}"/>
              </a:ext>
            </a:extLst>
          </p:cNvPr>
          <p:cNvSpPr txBox="1"/>
          <p:nvPr/>
        </p:nvSpPr>
        <p:spPr>
          <a:xfrm>
            <a:off x="1006679" y="2139193"/>
            <a:ext cx="369954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alogliptin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linagliptin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saxagliptin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sitagliptine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vildagliptin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metformin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és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alogliptin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metformin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és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linagliptin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metformin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és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saxagliptin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metformin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és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sitagliptin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metformin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és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vildagliptin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Clr>
                <a:schemeClr val="accent2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pioglitazon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és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alogliptin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A6A80DA3-0333-4617-9FC3-9E0385447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0797" y="2023164"/>
            <a:ext cx="5643693" cy="37624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"/>
          <p:cNvSpPr txBox="1"/>
          <p:nvPr/>
        </p:nvSpPr>
        <p:spPr>
          <a:xfrm>
            <a:off x="571500" y="1459753"/>
            <a:ext cx="10963362" cy="166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Dokumentált 2-es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típusú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cukorbetegségben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,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amennyiben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életmód-terápia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és metformin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tartalmú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kezelés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legalább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3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hónapig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tartó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alkalmazása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ellenére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a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megfelelő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szénhidrátanyagcsere-helyzet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(HbA1c&lt;7%)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nem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volt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elérhető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,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vagy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dokumentált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2-es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típusú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cukorbetegségben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amennyiben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a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betegnek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az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alábbi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igazolt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társult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betegsége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is van:</a:t>
            </a:r>
            <a:endParaRPr lang="hu-HU" sz="1800" dirty="0">
              <a:latin typeface="+mn-lt"/>
              <a:ea typeface="Calibri" panose="020F0502020204030204" pitchFamily="34" charset="0"/>
              <a:sym typeface="Lato"/>
            </a:endParaRPr>
          </a:p>
          <a:p>
            <a:pPr algn="just"/>
            <a:r>
              <a:rPr lang="hu-HU" sz="1800" dirty="0">
                <a:latin typeface="+mn-lt"/>
                <a:ea typeface="Calibri" panose="020F0502020204030204" pitchFamily="34" charset="0"/>
                <a:sym typeface="Lato"/>
              </a:rPr>
              <a:t>-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csökkent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ejekciós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frakciójú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szívelégtelenség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,</a:t>
            </a:r>
          </a:p>
          <a:p>
            <a:pPr algn="just"/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-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csökkent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eGFR-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rel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járó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 </a:t>
            </a:r>
            <a:r>
              <a:rPr lang="en-US" sz="1800" dirty="0" err="1">
                <a:latin typeface="+mn-lt"/>
                <a:ea typeface="Calibri" panose="020F0502020204030204" pitchFamily="34" charset="0"/>
                <a:sym typeface="Lato"/>
              </a:rPr>
              <a:t>veseelégtelenség</a:t>
            </a:r>
            <a:r>
              <a:rPr lang="en-US" sz="1800" dirty="0">
                <a:latin typeface="+mn-lt"/>
                <a:ea typeface="Calibri" panose="020F0502020204030204" pitchFamily="34" charset="0"/>
                <a:sym typeface="Lato"/>
              </a:rPr>
              <a:t>.</a:t>
            </a:r>
          </a:p>
        </p:txBody>
      </p:sp>
      <p:sp>
        <p:nvSpPr>
          <p:cNvPr id="150" name="Google Shape;150;p19"/>
          <p:cNvSpPr txBox="1"/>
          <p:nvPr/>
        </p:nvSpPr>
        <p:spPr>
          <a:xfrm>
            <a:off x="614319" y="3429000"/>
            <a:ext cx="10963362" cy="2523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Munkahely Szakképesítés Jogosultság</a:t>
            </a:r>
            <a:endParaRPr lang="hu-HU" sz="1800" dirty="0">
              <a:solidFill>
                <a:schemeClr val="accent1">
                  <a:lumMod val="5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Háziorvos megkötés nélkül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Diabetológiai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szakellátóhely Belgyógyászat - javasolhat és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Diabetológiai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szakellátóhely Csecsemő-gyermekgyógyászat - javasolhat és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Járóbeteg szakrendelés/Fekvőbeteg gyógyintézet Belgyógyászat - javasolhat és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Járóbeteg szakrendelés/Fekvőbeteg gyógyintézet Endokrinológia - javasolhat és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Járóbeteg szakrendelés/Fekvőbeteg gyógyintézet Kardiológia - javasolhat és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endParaRPr lang="hu-HU" sz="1800" dirty="0">
              <a:effectLst/>
              <a:latin typeface="+mn-lt"/>
              <a:ea typeface="Calibri" panose="020F0502020204030204" pitchFamily="34" charset="0"/>
            </a:endParaRPr>
          </a:p>
          <a:p>
            <a:pPr algn="just"/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Jardiance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Steglatro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Steglujan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Synjardy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Xigduo</a:t>
            </a:r>
            <a:endParaRPr lang="hu-HU" sz="1800" b="1" dirty="0">
              <a:solidFill>
                <a:schemeClr val="accent1">
                  <a:lumMod val="5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52" name="Google Shape;152;p19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Új</a:t>
            </a: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pt-BR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EÜ 70 1/a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"/>
          <p:cNvSpPr txBox="1"/>
          <p:nvPr/>
        </p:nvSpPr>
        <p:spPr>
          <a:xfrm>
            <a:off x="571500" y="1203973"/>
            <a:ext cx="10963362" cy="2492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Dokumentált 2-es típusú cukorbetegségben, amennyiben életmód-terápia és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metformin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tartalmú kezelés legalább 3 hónapig tartó alkalmazása ellenére a megfelelő szénhidrátanyagcsere-helyzet (HbA1c&lt;7%) nem volt elérhető, és a kezelt beteg BMI értéke 30 feletti 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vagy a betegnél az előző pontban felsorolt gyógyszerek legalább 3 hónapig tartó alkalmazása ellenére a megfelelő szénhidrátanyagcsere-helyzet nem volt elérhető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vagy a beteg kórelőzményében akut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ischaemias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esemény szerepel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vagy a betegnél az előző pontban felsorolt gyógyszerek alkalmazása mellékhatás-bejelentő kitöltésével dokumentált mellékhatás miatt nem folytatható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vagy a beteg legalább 3 hónapja kezelt a pont alá tartozó készítményekkel.</a:t>
            </a:r>
          </a:p>
        </p:txBody>
      </p:sp>
      <p:sp>
        <p:nvSpPr>
          <p:cNvPr id="150" name="Google Shape;150;p19"/>
          <p:cNvSpPr txBox="1"/>
          <p:nvPr/>
        </p:nvSpPr>
        <p:spPr>
          <a:xfrm>
            <a:off x="571500" y="4083102"/>
            <a:ext cx="10963362" cy="2523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Munkahely Szakképesítés Jogosultság</a:t>
            </a:r>
            <a:endParaRPr lang="hu-HU" sz="1800" dirty="0">
              <a:solidFill>
                <a:schemeClr val="accent1">
                  <a:lumMod val="5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Diabetológiai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szakellátóhely Belgyógyászat - javasolhat és írhat 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Diabetológiai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szakellátóhely Csecsemő-gyermekgyógyászat - javasolhat és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Járóbeteg szakrendelés/Fekvőbeteg gyógyintézet Belgyógyászat - javasolhat és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Járóbeteg szakrendelés/Fekvőbeteg gyógyintézet Endokrinológia - javasolhat és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Járóbeteg szakrendelés/Fekvőbeteg gyógyintézet Kardiológia - javasolhat és írhat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Háziorvos megkötés nélkül javaslatra írhat</a:t>
            </a:r>
          </a:p>
          <a:p>
            <a:pPr algn="just"/>
            <a:endParaRPr lang="hu-HU" sz="1800" dirty="0">
              <a:effectLst/>
              <a:latin typeface="+mn-lt"/>
              <a:ea typeface="Calibri" panose="020F0502020204030204" pitchFamily="34" charset="0"/>
            </a:endParaRPr>
          </a:p>
          <a:p>
            <a:pPr algn="just"/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Bydureon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Byetta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Lyxumia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Ozempic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Rybelsus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Suliqua,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Trulicity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b="1" dirty="0" err="1"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Xultophy</a:t>
            </a:r>
            <a:endParaRPr lang="hu-HU" sz="1800" b="1" dirty="0">
              <a:solidFill>
                <a:schemeClr val="accent1">
                  <a:lumMod val="5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52" name="Google Shape;152;p19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Új</a:t>
            </a: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pt-BR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EÜ 70 1/</a:t>
            </a: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17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456</Words>
  <Application>Microsoft Office PowerPoint</Application>
  <PresentationFormat>Szélesvásznú</PresentationFormat>
  <Paragraphs>52</Paragraphs>
  <Slides>5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3" baseType="lpstr">
      <vt:lpstr>Calibri</vt:lpstr>
      <vt:lpstr>Poppins</vt:lpstr>
      <vt:lpstr>Courier New</vt:lpstr>
      <vt:lpstr>Lato</vt:lpstr>
      <vt:lpstr>Wingdings</vt:lpstr>
      <vt:lpstr>Arial</vt:lpstr>
      <vt:lpstr>Times New Roman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Karsay Ákos - BEU</dc:creator>
  <cp:lastModifiedBy>Komka Ida</cp:lastModifiedBy>
  <cp:revision>38</cp:revision>
  <dcterms:modified xsi:type="dcterms:W3CDTF">2026-02-19T12:47:02Z</dcterms:modified>
</cp:coreProperties>
</file>